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300" r:id="rId3"/>
    <p:sldId id="283" r:id="rId4"/>
    <p:sldId id="296" r:id="rId5"/>
    <p:sldId id="307" r:id="rId6"/>
    <p:sldId id="318" r:id="rId7"/>
    <p:sldId id="319" r:id="rId8"/>
    <p:sldId id="320" r:id="rId9"/>
    <p:sldId id="279" r:id="rId10"/>
    <p:sldId id="299" r:id="rId11"/>
    <p:sldId id="309" r:id="rId12"/>
    <p:sldId id="280" r:id="rId13"/>
    <p:sldId id="282" r:id="rId14"/>
  </p:sldIdLst>
  <p:sldSz cx="10080625" cy="567055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Brunelli Pereira" initials="GBP" lastIdx="1" clrIdx="0">
    <p:extLst>
      <p:ext uri="{19B8F6BF-5375-455C-9EA6-DF929625EA0E}">
        <p15:presenceInfo xmlns:p15="http://schemas.microsoft.com/office/powerpoint/2012/main" userId="06c531e0c7c6e50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11" autoAdjust="0"/>
    <p:restoredTop sz="59438" autoAdjust="0"/>
  </p:normalViewPr>
  <p:slideViewPr>
    <p:cSldViewPr snapToGrid="0">
      <p:cViewPr>
        <p:scale>
          <a:sx n="120" d="100"/>
          <a:sy n="120" d="100"/>
        </p:scale>
        <p:origin x="1074" y="-1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318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439D06-8F37-4017-B294-B42A01433BF0}" type="datetimeFigureOut">
              <a:rPr lang="pt-BR" smtClean="0"/>
              <a:t>27/04/2022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FCFBD-6132-4AC0-93B6-F68F6A9A83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2022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459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objetivo do Jogo </a:t>
            </a:r>
            <a:r>
              <a:rPr lang="pt-BR" dirty="0" err="1"/>
              <a:t>KarTEA</a:t>
            </a:r>
            <a:r>
              <a:rPr lang="pt-BR" dirty="0"/>
              <a:t>  é auxiliar </a:t>
            </a:r>
            <a:r>
              <a:rPr lang="pt-BR" sz="1200" b="0" strike="noStrike" spc="-1" dirty="0">
                <a:solidFill>
                  <a:srgbClr val="000000"/>
                </a:solidFill>
                <a:ea typeface="DejaVu Sans"/>
              </a:rPr>
              <a:t>no </a:t>
            </a:r>
            <a:r>
              <a:rPr lang="pt-BR" sz="1200" spc="-1" dirty="0">
                <a:solidFill>
                  <a:srgbClr val="000000"/>
                </a:solidFill>
              </a:rPr>
              <a:t>desenvolvimento do </a:t>
            </a:r>
            <a:r>
              <a:rPr lang="pt-BR" sz="1200" spc="-1" dirty="0">
                <a:solidFill>
                  <a:srgbClr val="00B050"/>
                </a:solidFill>
              </a:rPr>
              <a:t>p</a:t>
            </a:r>
            <a:r>
              <a:rPr lang="pt-BR" sz="1200" dirty="0">
                <a:solidFill>
                  <a:srgbClr val="00B050"/>
                </a:solidFill>
              </a:rPr>
              <a:t>rocessamento sensorial </a:t>
            </a:r>
            <a:r>
              <a:rPr lang="pt-BR" sz="1200" dirty="0">
                <a:solidFill>
                  <a:srgbClr val="000000"/>
                </a:solidFill>
              </a:rPr>
              <a:t>estimulando a 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concentração, </a:t>
            </a:r>
            <a:r>
              <a:rPr lang="pt-BR" sz="1200" strike="noStrike" spc="-1" dirty="0">
                <a:solidFill>
                  <a:srgbClr val="000000"/>
                </a:solidFill>
                <a:ea typeface="DejaVu Sans"/>
              </a:rPr>
              <a:t>a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tenção, </a:t>
            </a:r>
            <a:r>
              <a:rPr lang="pt-BR" sz="1200" dirty="0"/>
              <a:t>coordenação motora</a:t>
            </a:r>
            <a:r>
              <a:rPr lang="pt-BR" sz="1200" spc="-1" dirty="0">
                <a:solidFill>
                  <a:srgbClr val="000000"/>
                </a:solidFill>
              </a:rPr>
              <a:t> </a:t>
            </a:r>
            <a:r>
              <a:rPr lang="pt-BR" sz="1200" dirty="0">
                <a:solidFill>
                  <a:srgbClr val="000000"/>
                </a:solidFill>
              </a:rPr>
              <a:t>e</a:t>
            </a:r>
            <a:r>
              <a:rPr lang="pt-BR" sz="1200" b="0" i="0" dirty="0">
                <a:solidFill>
                  <a:srgbClr val="000000"/>
                </a:solidFill>
                <a:effectLst/>
              </a:rPr>
              <a:t> lateralidade </a:t>
            </a:r>
            <a:r>
              <a:rPr lang="pt-BR" sz="1200" b="0" strike="noStrike" spc="-1" dirty="0">
                <a:solidFill>
                  <a:srgbClr val="000000"/>
                </a:solidFill>
                <a:ea typeface="DejaVu Sans"/>
              </a:rPr>
              <a:t>do jogador.</a:t>
            </a:r>
            <a:r>
              <a:rPr lang="pt-BR" sz="1200" dirty="0">
                <a:solidFill>
                  <a:srgbClr val="000000"/>
                </a:solidFill>
              </a:rPr>
              <a:t> 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0037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Como funciona a Mecânica do Jogo </a:t>
            </a:r>
            <a:r>
              <a:rPr lang="pt-BR" dirty="0" err="1"/>
              <a:t>KarTEA</a:t>
            </a:r>
            <a:r>
              <a:rPr lang="pt-BR" dirty="0"/>
              <a:t>, o Chão Interativo(T-TEA) projetará um ambiente virtual que é uma estrada com 3 pistas e um carro, que representa o jogador dentro do ambiente, a posição do jogador sobre  a projeção determina a posição do carro dentro do ambiente.</a:t>
            </a:r>
          </a:p>
          <a:p>
            <a:endParaRPr lang="pt-BR" dirty="0"/>
          </a:p>
          <a:p>
            <a:r>
              <a:rPr lang="pt-BR" dirty="0"/>
              <a:t>O jogador/carro deve se mover apenas lateralmente entre as pistas com o objetivo de capturar ou desviar de alvos e obstáculos que são apresentados aleatoriamente.</a:t>
            </a:r>
          </a:p>
          <a:p>
            <a:endParaRPr lang="pt-BR" dirty="0"/>
          </a:p>
          <a:p>
            <a:r>
              <a:rPr lang="pt-BR" dirty="0"/>
              <a:t>Caso o jogador sair da área determinada o jogo é pausado.</a:t>
            </a:r>
          </a:p>
          <a:p>
            <a:endParaRPr lang="pt-BR" dirty="0"/>
          </a:p>
          <a:p>
            <a:r>
              <a:rPr lang="pt-BR" dirty="0"/>
              <a:t>Como podemos ver nas imagens os alvos são representados pelas estrelas e os obstáculos pelas barreiras.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043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effectLst/>
                <a:latin typeface="Arial" panose="020B0604020202020204" pitchFamily="34" charset="0"/>
              </a:rPr>
              <a:t>O </a:t>
            </a:r>
            <a:r>
              <a:rPr lang="pt-BR" b="0" i="0" dirty="0" err="1">
                <a:effectLst/>
                <a:latin typeface="Arial" panose="020B0604020202020204" pitchFamily="34" charset="0"/>
              </a:rPr>
              <a:t>Level</a:t>
            </a:r>
            <a:r>
              <a:rPr lang="pt-BR" b="0" i="0" dirty="0">
                <a:effectLst/>
                <a:latin typeface="Arial" panose="020B0604020202020204" pitchFamily="34" charset="0"/>
              </a:rPr>
              <a:t> Design do jogo é o elemento responsável por variar a complexidade das tarefas a serem realizadas para que o jogador ainda sinta-se desafiado e interessado em jogar. Cada pequeno incremento em relação à dificuldade é chamado de nível e um conjunto de 10 níveis configura uma fase.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1093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i="0" dirty="0">
                <a:effectLst/>
                <a:latin typeface="Arial" panose="020B0604020202020204" pitchFamily="34" charset="0"/>
              </a:rPr>
              <a:t>O </a:t>
            </a:r>
            <a:r>
              <a:rPr lang="pt-BR" b="0" i="0" dirty="0" err="1">
                <a:effectLst/>
                <a:latin typeface="Arial" panose="020B0604020202020204" pitchFamily="34" charset="0"/>
              </a:rPr>
              <a:t>Level</a:t>
            </a:r>
            <a:r>
              <a:rPr lang="pt-BR" b="0" i="0" dirty="0">
                <a:effectLst/>
                <a:latin typeface="Arial" panose="020B0604020202020204" pitchFamily="34" charset="0"/>
              </a:rPr>
              <a:t> Design do jogo é o elemento responsável por variar a complexidade das tarefas a serem realizadas para que o jogador ainda sinta-se desafiado e interessado em jogar. Cada pequeno incremento em relação à dificuldade é chamado de nível e um conjunto de 10 níveis configura uma fase.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5848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260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Discutir sobre acrescentar um relatório detalhado de cada interação do jogo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1FCFBD-6132-4AC0-93B6-F68F6A9A836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7745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pt-BR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pt-BR" sz="4400" b="0" strike="noStrike" spc="-1">
                <a:latin typeface="Arial"/>
              </a:rPr>
              <a:t>Clique para editar o formato do texto do título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 fontScale="94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Clique para editar o formato do texto da estrutura de tópicos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2.º nível da estrutura de tópicos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3.º nível da estrutura de tópicos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4.º nível da estrutura de tópicos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5.º nível da estrutura de tópicos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6.º nível da estrutura de tópicos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7.º nível da estrutura de tópicos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ga_gbp@hotmail.com" TargetMode="External"/><Relationship Id="rId4" Type="http://schemas.openxmlformats.org/officeDocument/2006/relationships/hyperlink" Target="mailto:andre.bonetto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>
            <a:extLst>
              <a:ext uri="{FF2B5EF4-FFF2-40B4-BE49-F238E27FC236}">
                <a16:creationId xmlns:a16="http://schemas.microsoft.com/office/drawing/2014/main" id="{DA8521AF-ADFB-4995-A29C-8CC177428C7E}"/>
              </a:ext>
            </a:extLst>
          </p:cNvPr>
          <p:cNvGrpSpPr/>
          <p:nvPr/>
        </p:nvGrpSpPr>
        <p:grpSpPr>
          <a:xfrm>
            <a:off x="4603320" y="354789"/>
            <a:ext cx="5044320" cy="2668131"/>
            <a:chOff x="4821120" y="935640"/>
            <a:chExt cx="4527000" cy="2328840"/>
          </a:xfrm>
        </p:grpSpPr>
        <p:sp>
          <p:nvSpPr>
            <p:cNvPr id="7" name="CustomShape 2">
              <a:extLst>
                <a:ext uri="{FF2B5EF4-FFF2-40B4-BE49-F238E27FC236}">
                  <a16:creationId xmlns:a16="http://schemas.microsoft.com/office/drawing/2014/main" id="{23166178-B8A1-4D5C-BF23-60B25D637208}"/>
                </a:ext>
              </a:extLst>
            </p:cNvPr>
            <p:cNvSpPr/>
            <p:nvPr/>
          </p:nvSpPr>
          <p:spPr>
            <a:xfrm rot="2276400">
              <a:off x="5108400" y="935640"/>
              <a:ext cx="1655280" cy="103032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CustomShape 3">
              <a:extLst>
                <a:ext uri="{FF2B5EF4-FFF2-40B4-BE49-F238E27FC236}">
                  <a16:creationId xmlns:a16="http://schemas.microsoft.com/office/drawing/2014/main" id="{9FF38A50-0B4D-4236-B652-FC10F688E131}"/>
                </a:ext>
              </a:extLst>
            </p:cNvPr>
            <p:cNvSpPr/>
            <p:nvPr/>
          </p:nvSpPr>
          <p:spPr>
            <a:xfrm rot="20674200">
              <a:off x="4821120" y="2099520"/>
              <a:ext cx="1784520" cy="955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729FC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9" name="CustomShape 4">
              <a:extLst>
                <a:ext uri="{FF2B5EF4-FFF2-40B4-BE49-F238E27FC236}">
                  <a16:creationId xmlns:a16="http://schemas.microsoft.com/office/drawing/2014/main" id="{00722F76-1C95-4638-B542-8B6A9057B738}"/>
                </a:ext>
              </a:extLst>
            </p:cNvPr>
            <p:cNvSpPr/>
            <p:nvPr/>
          </p:nvSpPr>
          <p:spPr>
            <a:xfrm rot="1543200">
              <a:off x="7492320" y="2282400"/>
              <a:ext cx="1736280" cy="982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CustomShape 5">
              <a:extLst>
                <a:ext uri="{FF2B5EF4-FFF2-40B4-BE49-F238E27FC236}">
                  <a16:creationId xmlns:a16="http://schemas.microsoft.com/office/drawing/2014/main" id="{BBBCA247-D9C9-4008-A2B2-5B543C68C662}"/>
                </a:ext>
              </a:extLst>
            </p:cNvPr>
            <p:cNvSpPr/>
            <p:nvPr/>
          </p:nvSpPr>
          <p:spPr>
            <a:xfrm rot="19707000">
              <a:off x="7647840" y="1033920"/>
              <a:ext cx="1700280" cy="100260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00A93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45" name="CustomShape 7"/>
          <p:cNvSpPr/>
          <p:nvPr/>
        </p:nvSpPr>
        <p:spPr>
          <a:xfrm>
            <a:off x="5812509" y="1358110"/>
            <a:ext cx="2947181" cy="88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40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endParaRPr lang="pt-BR" sz="2400" b="0" strike="noStrike" spc="-1" dirty="0">
              <a:latin typeface="Arial"/>
            </a:endParaRPr>
          </a:p>
        </p:txBody>
      </p:sp>
      <p:pic>
        <p:nvPicPr>
          <p:cNvPr id="43" name="Imagem 20"/>
          <p:cNvPicPr/>
          <p:nvPr/>
        </p:nvPicPr>
        <p:blipFill>
          <a:blip r:embed="rId3"/>
          <a:stretch/>
        </p:blipFill>
        <p:spPr>
          <a:xfrm>
            <a:off x="7560000" y="4719600"/>
            <a:ext cx="2126880" cy="596160"/>
          </a:xfrm>
          <a:prstGeom prst="rect">
            <a:avLst/>
          </a:prstGeom>
          <a:ln>
            <a:noFill/>
          </a:ln>
        </p:spPr>
      </p:pic>
      <p:sp>
        <p:nvSpPr>
          <p:cNvPr id="44" name="CustomShape 6"/>
          <p:cNvSpPr/>
          <p:nvPr/>
        </p:nvSpPr>
        <p:spPr>
          <a:xfrm>
            <a:off x="4763589" y="3430080"/>
            <a:ext cx="4963971" cy="88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Graduando:      Gabriel Brunelli</a:t>
            </a:r>
          </a:p>
          <a:p>
            <a:pPr algn="r">
              <a:lnSpc>
                <a:spcPct val="100000"/>
              </a:lnSpc>
            </a:pPr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Mestrando:        André </a:t>
            </a:r>
            <a:r>
              <a:rPr lang="pt-BR" spc="-1" dirty="0" err="1">
                <a:solidFill>
                  <a:srgbClr val="000000"/>
                </a:solidFill>
                <a:latin typeface="Verdana"/>
                <a:ea typeface="Verdana"/>
              </a:rPr>
              <a:t>Bonetto</a:t>
            </a:r>
            <a:endParaRPr lang="pt-BR" sz="1800" b="0" strike="noStrike" spc="-1" dirty="0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Orientador:    Marcelo </a:t>
            </a:r>
            <a:r>
              <a:rPr lang="pt-BR" sz="1800" b="0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Hounsell</a:t>
            </a:r>
            <a:endParaRPr lang="pt-BR" sz="1800" b="0" strike="noStrike" spc="-1" dirty="0">
              <a:latin typeface="Arial"/>
            </a:endParaRPr>
          </a:p>
        </p:txBody>
      </p:sp>
      <p:pic>
        <p:nvPicPr>
          <p:cNvPr id="46" name="Imagem 40"/>
          <p:cNvPicPr/>
          <p:nvPr/>
        </p:nvPicPr>
        <p:blipFill>
          <a:blip r:embed="rId4"/>
          <a:stretch/>
        </p:blipFill>
        <p:spPr>
          <a:xfrm>
            <a:off x="36000" y="0"/>
            <a:ext cx="3836160" cy="5648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Imagem 6"/>
          <p:cNvPicPr/>
          <p:nvPr/>
        </p:nvPicPr>
        <p:blipFill>
          <a:blip r:embed="rId2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Transição de Fases e Níveis</a:t>
            </a:r>
            <a:endParaRPr lang="pt-BR" sz="3200" b="0" u="sng" strike="noStrike" spc="-1" dirty="0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CD2032B6-194B-4B28-9C5F-E5CE67E6C3C1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10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432000" y="1152000"/>
            <a:ext cx="9142560" cy="36009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	</a:t>
            </a:r>
            <a:r>
              <a:rPr lang="pt-BR" b="0" i="0" dirty="0">
                <a:effectLst/>
                <a:latin typeface="Arial" panose="020B0604020202020204" pitchFamily="34" charset="0"/>
              </a:rPr>
              <a:t>A transição de níveis é realizada de acordo com o desempenho do jogador, seguindo a lógica apresentada na tabela:</a:t>
            </a: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z="180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endParaRPr lang="pt-BR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pt-BR" sz="1800" strike="noStrike" spc="-1" dirty="0" err="1">
                <a:latin typeface="Arial"/>
              </a:rPr>
              <a:t>Ex</a:t>
            </a:r>
            <a:r>
              <a:rPr lang="pt-BR" sz="1800" strike="noStrike" spc="-1" dirty="0">
                <a:latin typeface="Arial"/>
              </a:rPr>
              <a:t>: </a:t>
            </a:r>
            <a:r>
              <a:rPr lang="pt-BR" spc="-1" dirty="0">
                <a:latin typeface="Arial"/>
              </a:rPr>
              <a:t>Durante o nível foram gerados 10 alvos, 10 pontos, e que seja necessário pelo menos 1 movimento, 5 pontos, para coletar cada alvo, temos que a pontuação máxima desse nível é:</a:t>
            </a:r>
          </a:p>
          <a:p>
            <a:pPr algn="ctr">
              <a:lnSpc>
                <a:spcPct val="100000"/>
              </a:lnSpc>
            </a:pPr>
            <a:r>
              <a:rPr lang="pt-BR" sz="1800" strike="noStrike" spc="-1" dirty="0">
                <a:latin typeface="Arial"/>
              </a:rPr>
              <a:t>10 x (10 + 5) = </a:t>
            </a:r>
            <a:r>
              <a:rPr lang="pt-BR" spc="-1" dirty="0">
                <a:latin typeface="Arial"/>
              </a:rPr>
              <a:t>15</a:t>
            </a:r>
            <a:r>
              <a:rPr lang="pt-BR" sz="1800" strike="noStrike" spc="-1" dirty="0">
                <a:latin typeface="Arial"/>
              </a:rPr>
              <a:t>0 pontos</a:t>
            </a:r>
            <a:endParaRPr lang="pt-BR" sz="1800" strike="noStrike" spc="-1" dirty="0">
              <a:latin typeface="Arial" panose="020B0604020202020204" pitchFamily="34" charset="0"/>
            </a:endParaRPr>
          </a:p>
        </p:txBody>
      </p:sp>
      <p:graphicFrame>
        <p:nvGraphicFramePr>
          <p:cNvPr id="2" name="Tabela 2">
            <a:extLst>
              <a:ext uri="{FF2B5EF4-FFF2-40B4-BE49-F238E27FC236}">
                <a16:creationId xmlns:a16="http://schemas.microsoft.com/office/drawing/2014/main" id="{C2E4412D-F857-4402-844A-4F457FBDA1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206148"/>
              </p:ext>
            </p:extLst>
          </p:nvPr>
        </p:nvGraphicFramePr>
        <p:xfrm>
          <a:off x="2800173" y="1923989"/>
          <a:ext cx="448027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40139">
                  <a:extLst>
                    <a:ext uri="{9D8B030D-6E8A-4147-A177-3AD203B41FA5}">
                      <a16:colId xmlns:a16="http://schemas.microsoft.com/office/drawing/2014/main" val="1840311269"/>
                    </a:ext>
                  </a:extLst>
                </a:gridCol>
                <a:gridCol w="2240139">
                  <a:extLst>
                    <a:ext uri="{9D8B030D-6E8A-4147-A177-3AD203B41FA5}">
                      <a16:colId xmlns:a16="http://schemas.microsoft.com/office/drawing/2014/main" val="3194786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Pontuação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Transição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782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65-100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Avança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217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35-64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Permanece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368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0-34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Retrocede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7274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0544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FD1271A4-6453-48BB-B740-3ECE85D89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093" y="2070971"/>
            <a:ext cx="476250" cy="438150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B71C6C39-CF6B-4C84-BBEA-7AB390D8F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2099" y="2070971"/>
            <a:ext cx="476250" cy="438150"/>
          </a:xfrm>
          <a:prstGeom prst="rect">
            <a:avLst/>
          </a:prstGeom>
        </p:spPr>
      </p:pic>
      <p:sp>
        <p:nvSpPr>
          <p:cNvPr id="108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9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10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Painel de Controle - Terapeuta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111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1FCD3DF3-56CA-4B6A-8542-BCFA36A872B4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12" name="CustomShape 4"/>
          <p:cNvSpPr/>
          <p:nvPr/>
        </p:nvSpPr>
        <p:spPr>
          <a:xfrm>
            <a:off x="323365" y="1141932"/>
            <a:ext cx="8787032" cy="27084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i="1" spc="-1" dirty="0">
                <a:solidFill>
                  <a:srgbClr val="000000"/>
                </a:solidFill>
                <a:latin typeface="Arial"/>
                <a:ea typeface="Microsoft YaHei"/>
              </a:rPr>
              <a:t>Feedback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 Visual (</a:t>
            </a:r>
            <a:r>
              <a:rPr lang="pt-BR" sz="1600" b="1" spc="-1" dirty="0">
                <a:solidFill>
                  <a:srgbClr val="FF0000"/>
                </a:solidFill>
                <a:latin typeface="Arial"/>
                <a:ea typeface="Microsoft YaHei"/>
              </a:rPr>
              <a:t>H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UD)            ou</a:t>
            </a:r>
          </a:p>
          <a:p>
            <a:pPr algn="just"/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i="1" spc="-1" dirty="0">
                <a:solidFill>
                  <a:srgbClr val="000000"/>
                </a:solidFill>
                <a:latin typeface="Arial"/>
                <a:ea typeface="Microsoft YaHei"/>
              </a:rPr>
              <a:t>Feedback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lang="pt-BR" sz="1600" b="1" spc="-1" dirty="0">
                <a:solidFill>
                  <a:srgbClr val="FF0000"/>
                </a:solidFill>
                <a:latin typeface="Arial"/>
                <a:ea typeface="Microsoft YaHei"/>
              </a:rPr>
              <a:t>S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onoro                     ou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elecionar a Fase e o Nível de jogo                      ou </a:t>
            </a: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1" spc="-1" dirty="0">
                <a:solidFill>
                  <a:srgbClr val="000000"/>
                </a:solidFill>
                <a:latin typeface="Arial"/>
                <a:ea typeface="Microsoft YaHei"/>
              </a:rPr>
              <a:t>P</a:t>
            </a: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ausar 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o jogo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Sair do jogo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Teclas de Atalho</a:t>
            </a:r>
            <a:endParaRPr lang="pt-BR" sz="1600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83EAB46-DF8F-4941-8ED0-67304C38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171" y="2070971"/>
            <a:ext cx="476250" cy="438150"/>
          </a:xfrm>
          <a:prstGeom prst="rect">
            <a:avLst/>
          </a:prstGeom>
        </p:spPr>
      </p:pic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BAFD14E2-180A-4380-ABDA-29D2948B4E2A}"/>
              </a:ext>
            </a:extLst>
          </p:cNvPr>
          <p:cNvSpPr/>
          <p:nvPr/>
        </p:nvSpPr>
        <p:spPr>
          <a:xfrm rot="5400000">
            <a:off x="4592067" y="2267186"/>
            <a:ext cx="128303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D620CF6-4FC1-49B1-A0C9-9AE62AE39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177" y="2070971"/>
            <a:ext cx="476250" cy="438150"/>
          </a:xfrm>
          <a:prstGeom prst="rect">
            <a:avLst/>
          </a:prstGeom>
        </p:spPr>
      </p:pic>
      <p:sp>
        <p:nvSpPr>
          <p:cNvPr id="15" name="Seta: para a Direita 14">
            <a:extLst>
              <a:ext uri="{FF2B5EF4-FFF2-40B4-BE49-F238E27FC236}">
                <a16:creationId xmlns:a16="http://schemas.microsoft.com/office/drawing/2014/main" id="{EAC39BDB-5EEE-4871-A4BD-74662F880BCD}"/>
              </a:ext>
            </a:extLst>
          </p:cNvPr>
          <p:cNvSpPr/>
          <p:nvPr/>
        </p:nvSpPr>
        <p:spPr>
          <a:xfrm rot="16200000">
            <a:off x="4036073" y="2267187"/>
            <a:ext cx="128303" cy="45719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D8E7650D-283D-4121-B8CD-4DB736934581}"/>
              </a:ext>
            </a:extLst>
          </p:cNvPr>
          <p:cNvSpPr/>
          <p:nvPr/>
        </p:nvSpPr>
        <p:spPr>
          <a:xfrm>
            <a:off x="5359326" y="2120768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E33D169-0F2C-4B74-B232-D124120E8CAF}"/>
              </a:ext>
            </a:extLst>
          </p:cNvPr>
          <p:cNvSpPr/>
          <p:nvPr/>
        </p:nvSpPr>
        <p:spPr>
          <a:xfrm>
            <a:off x="5915320" y="2115398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53443B79-853F-4657-B604-82655238B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03" y="2509121"/>
            <a:ext cx="2987392" cy="438150"/>
          </a:xfrm>
          <a:prstGeom prst="rect">
            <a:avLst/>
          </a:prstGeom>
        </p:spPr>
      </p:pic>
      <p:sp>
        <p:nvSpPr>
          <p:cNvPr id="19" name="Retângulo 18">
            <a:extLst>
              <a:ext uri="{FF2B5EF4-FFF2-40B4-BE49-F238E27FC236}">
                <a16:creationId xmlns:a16="http://schemas.microsoft.com/office/drawing/2014/main" id="{F8874DFB-1FEB-497A-A58E-9BF347C12E5E}"/>
              </a:ext>
            </a:extLst>
          </p:cNvPr>
          <p:cNvSpPr/>
          <p:nvPr/>
        </p:nvSpPr>
        <p:spPr>
          <a:xfrm>
            <a:off x="2434687" y="2558919"/>
            <a:ext cx="2132424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Espaço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5F56AD77-FECF-42E9-9DD6-72E92B743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784" y="1078208"/>
            <a:ext cx="476250" cy="438150"/>
          </a:xfrm>
          <a:prstGeom prst="rect">
            <a:avLst/>
          </a:prstGeom>
        </p:spPr>
      </p:pic>
      <p:sp>
        <p:nvSpPr>
          <p:cNvPr id="21" name="Retângulo 20">
            <a:extLst>
              <a:ext uri="{FF2B5EF4-FFF2-40B4-BE49-F238E27FC236}">
                <a16:creationId xmlns:a16="http://schemas.microsoft.com/office/drawing/2014/main" id="{4F55C67D-96FA-4B74-8C6F-57506F2B9A3B}"/>
              </a:ext>
            </a:extLst>
          </p:cNvPr>
          <p:cNvSpPr/>
          <p:nvPr/>
        </p:nvSpPr>
        <p:spPr>
          <a:xfrm>
            <a:off x="2977933" y="1122635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</a:t>
            </a:r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5E7D77B7-420D-4FE4-BA17-E7BE74C36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784" y="1535655"/>
            <a:ext cx="476250" cy="438150"/>
          </a:xfrm>
          <a:prstGeom prst="rect">
            <a:avLst/>
          </a:prstGeom>
        </p:spPr>
      </p:pic>
      <p:sp>
        <p:nvSpPr>
          <p:cNvPr id="23" name="Retângulo 22">
            <a:extLst>
              <a:ext uri="{FF2B5EF4-FFF2-40B4-BE49-F238E27FC236}">
                <a16:creationId xmlns:a16="http://schemas.microsoft.com/office/drawing/2014/main" id="{41F9F766-3810-4546-8329-FF0F59CBBCF3}"/>
              </a:ext>
            </a:extLst>
          </p:cNvPr>
          <p:cNvSpPr/>
          <p:nvPr/>
        </p:nvSpPr>
        <p:spPr>
          <a:xfrm>
            <a:off x="2977933" y="1580082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CF093145-D303-459C-AAEA-1BF6F67EB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834" y="1076675"/>
            <a:ext cx="476250" cy="438150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7DD9A487-AF3E-4F6C-884A-5D06FC700DA6}"/>
              </a:ext>
            </a:extLst>
          </p:cNvPr>
          <p:cNvSpPr/>
          <p:nvPr/>
        </p:nvSpPr>
        <p:spPr>
          <a:xfrm>
            <a:off x="3714983" y="1121102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</a:p>
        </p:txBody>
      </p:sp>
      <p:pic>
        <p:nvPicPr>
          <p:cNvPr id="28" name="Imagem 27">
            <a:extLst>
              <a:ext uri="{FF2B5EF4-FFF2-40B4-BE49-F238E27FC236}">
                <a16:creationId xmlns:a16="http://schemas.microsoft.com/office/drawing/2014/main" id="{EF4FC6AE-9FDC-4B9B-B238-022BCA984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6834" y="1534122"/>
            <a:ext cx="476250" cy="438150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790ECF8D-B1C5-4A91-8F60-5CCC3DCB7FF8}"/>
              </a:ext>
            </a:extLst>
          </p:cNvPr>
          <p:cNvSpPr/>
          <p:nvPr/>
        </p:nvSpPr>
        <p:spPr>
          <a:xfrm>
            <a:off x="3714983" y="1578549"/>
            <a:ext cx="33995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22CB59C7-2E9E-412E-B39A-8EAD63C3F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2567" y="3001430"/>
            <a:ext cx="775373" cy="438150"/>
          </a:xfrm>
          <a:prstGeom prst="rect">
            <a:avLst/>
          </a:prstGeom>
        </p:spPr>
      </p:pic>
      <p:sp>
        <p:nvSpPr>
          <p:cNvPr id="31" name="Retângulo 30">
            <a:extLst>
              <a:ext uri="{FF2B5EF4-FFF2-40B4-BE49-F238E27FC236}">
                <a16:creationId xmlns:a16="http://schemas.microsoft.com/office/drawing/2014/main" id="{45201951-B762-4747-9F24-D0F8B8C9177F}"/>
              </a:ext>
            </a:extLst>
          </p:cNvPr>
          <p:cNvSpPr/>
          <p:nvPr/>
        </p:nvSpPr>
        <p:spPr>
          <a:xfrm>
            <a:off x="2202560" y="3026560"/>
            <a:ext cx="55538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Esc</a:t>
            </a:r>
            <a:endParaRPr lang="pt-BR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2" name="Imagem 31">
            <a:extLst>
              <a:ext uri="{FF2B5EF4-FFF2-40B4-BE49-F238E27FC236}">
                <a16:creationId xmlns:a16="http://schemas.microsoft.com/office/drawing/2014/main" id="{F74D3967-BE9F-4AD0-9BB4-80CC2931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411" y="3439580"/>
            <a:ext cx="555388" cy="438150"/>
          </a:xfrm>
          <a:prstGeom prst="rect">
            <a:avLst/>
          </a:prstGeom>
        </p:spPr>
      </p:pic>
      <p:sp>
        <p:nvSpPr>
          <p:cNvPr id="33" name="Retângulo 32">
            <a:extLst>
              <a:ext uri="{FF2B5EF4-FFF2-40B4-BE49-F238E27FC236}">
                <a16:creationId xmlns:a16="http://schemas.microsoft.com/office/drawing/2014/main" id="{CBEF364D-5E60-4AF3-9E63-738B29E42150}"/>
              </a:ext>
            </a:extLst>
          </p:cNvPr>
          <p:cNvSpPr/>
          <p:nvPr/>
        </p:nvSpPr>
        <p:spPr>
          <a:xfrm>
            <a:off x="2202560" y="3483728"/>
            <a:ext cx="449945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7AACDD9-A42B-4D86-ACD4-F0FA55761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64" b="24992"/>
          <a:stretch/>
        </p:blipFill>
        <p:spPr bwMode="auto">
          <a:xfrm>
            <a:off x="5924604" y="3161430"/>
            <a:ext cx="3247293" cy="1966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201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06340E6-B5EE-43A3-983A-A90E2F13E69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036538" y="3942721"/>
            <a:ext cx="1663390" cy="1663093"/>
          </a:xfrm>
          <a:prstGeom prst="rect">
            <a:avLst/>
          </a:prstGeom>
          <a:ln>
            <a:noFill/>
          </a:ln>
        </p:spPr>
      </p:pic>
      <p:sp>
        <p:nvSpPr>
          <p:cNvPr id="203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04" name="Imagem 6"/>
          <p:cNvPicPr/>
          <p:nvPr/>
        </p:nvPicPr>
        <p:blipFill>
          <a:blip r:embed="rId4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205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>
                <a:solidFill>
                  <a:srgbClr val="000000"/>
                </a:solidFill>
                <a:latin typeface="Verdana"/>
                <a:ea typeface="Verdana"/>
              </a:rPr>
              <a:t>Dados Armazenados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A963E8CB-8685-4DF3-932E-4B300A7E45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7" name="CustomShape 4"/>
          <p:cNvSpPr/>
          <p:nvPr/>
        </p:nvSpPr>
        <p:spPr>
          <a:xfrm>
            <a:off x="433440" y="896282"/>
            <a:ext cx="8869586" cy="39395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 numCol="2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Dados Gerais (por Sessão)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Identificação do Jogador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Configurações Utilizadas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Dados gerais da sessão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Data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Fase e nível atual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Pontuação final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M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ovimentos realizados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colididos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Alvos 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perdidos</a:t>
            </a:r>
            <a:endParaRPr lang="pt-BR" sz="1600" b="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desviados</a:t>
            </a:r>
            <a:endParaRPr lang="pt-BR" sz="1600" b="0" strike="noStrike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Quantidade de O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Microsoft YaHei"/>
              </a:rPr>
              <a:t>bstáculos colididos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trike="noStrike" spc="-1" dirty="0">
              <a:solidFill>
                <a:srgbClr val="000000"/>
              </a:solidFill>
              <a:latin typeface="Arial"/>
              <a:ea typeface="Microsoft YaHei"/>
            </a:endParaRPr>
          </a:p>
          <a:p>
            <a:pPr algn="just">
              <a:lnSpc>
                <a:spcPct val="100000"/>
              </a:lnSpc>
            </a:pP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Dados Detalhados (por </a:t>
            </a:r>
            <a:r>
              <a:rPr lang="pt-BR" sz="1600" b="1" spc="-1" dirty="0">
                <a:solidFill>
                  <a:srgbClr val="000000"/>
                </a:solidFill>
                <a:latin typeface="Arial"/>
                <a:ea typeface="Microsoft YaHei"/>
              </a:rPr>
              <a:t>Evento</a:t>
            </a:r>
            <a:r>
              <a:rPr lang="pt-BR" sz="1600" b="1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)</a:t>
            </a:r>
            <a:endParaRPr lang="pt-BR" sz="1600" b="1" strike="noStrike" spc="-1" dirty="0">
              <a:latin typeface="Arial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Data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b="0" strike="noStrike" spc="-1" dirty="0">
                <a:latin typeface="Arial"/>
              </a:rPr>
              <a:t>Hora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atual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Pista do evento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Evento 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Troca de pista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Gerou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Colisão com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Desviou do objeto (alvo/obstáculo)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Intervenções do jogo (Controle)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Pause (Jogo/Profissional)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Avançou ou Retrocedeu o nível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pt-BR" sz="1600" spc="-1" dirty="0">
                <a:latin typeface="Arial"/>
              </a:rPr>
              <a:t>Fim de nível (Jogo/Profissional)</a:t>
            </a:r>
          </a:p>
          <a:p>
            <a:pPr lvl="2" algn="just"/>
            <a:endParaRPr lang="pt-BR" sz="1600" spc="-1" dirty="0">
              <a:latin typeface="Arial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pt-BR" sz="1600" spc="-1" dirty="0"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">
            <a:extLst>
              <a:ext uri="{FF2B5EF4-FFF2-40B4-BE49-F238E27FC236}">
                <a16:creationId xmlns:a16="http://schemas.microsoft.com/office/drawing/2014/main" id="{4A1C3C68-FE70-4FB6-8684-8BDD4E49E446}"/>
              </a:ext>
            </a:extLst>
          </p:cNvPr>
          <p:cNvGrpSpPr/>
          <p:nvPr/>
        </p:nvGrpSpPr>
        <p:grpSpPr>
          <a:xfrm>
            <a:off x="4130820" y="303261"/>
            <a:ext cx="4527000" cy="2328840"/>
            <a:chOff x="4821120" y="935640"/>
            <a:chExt cx="4527000" cy="2328840"/>
          </a:xfrm>
        </p:grpSpPr>
        <p:sp>
          <p:nvSpPr>
            <p:cNvPr id="7" name="CustomShape 2">
              <a:extLst>
                <a:ext uri="{FF2B5EF4-FFF2-40B4-BE49-F238E27FC236}">
                  <a16:creationId xmlns:a16="http://schemas.microsoft.com/office/drawing/2014/main" id="{E49F24E9-1640-4FC7-9E11-46F3873EB43A}"/>
                </a:ext>
              </a:extLst>
            </p:cNvPr>
            <p:cNvSpPr/>
            <p:nvPr/>
          </p:nvSpPr>
          <p:spPr>
            <a:xfrm rot="2276400">
              <a:off x="5108400" y="935640"/>
              <a:ext cx="1655280" cy="103032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8" name="CustomShape 3">
              <a:extLst>
                <a:ext uri="{FF2B5EF4-FFF2-40B4-BE49-F238E27FC236}">
                  <a16:creationId xmlns:a16="http://schemas.microsoft.com/office/drawing/2014/main" id="{8F0272D1-7B47-4946-977A-D3B890C728EF}"/>
                </a:ext>
              </a:extLst>
            </p:cNvPr>
            <p:cNvSpPr/>
            <p:nvPr/>
          </p:nvSpPr>
          <p:spPr>
            <a:xfrm rot="20674200">
              <a:off x="4821120" y="2099520"/>
              <a:ext cx="1784520" cy="955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729FC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9" name="CustomShape 4">
              <a:extLst>
                <a:ext uri="{FF2B5EF4-FFF2-40B4-BE49-F238E27FC236}">
                  <a16:creationId xmlns:a16="http://schemas.microsoft.com/office/drawing/2014/main" id="{F8961556-B519-47F5-9E82-56BDF9BE000C}"/>
                </a:ext>
              </a:extLst>
            </p:cNvPr>
            <p:cNvSpPr/>
            <p:nvPr/>
          </p:nvSpPr>
          <p:spPr>
            <a:xfrm rot="1543200">
              <a:off x="7492320" y="2282400"/>
              <a:ext cx="1736280" cy="98208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  <p:sp>
          <p:nvSpPr>
            <p:cNvPr id="10" name="CustomShape 5">
              <a:extLst>
                <a:ext uri="{FF2B5EF4-FFF2-40B4-BE49-F238E27FC236}">
                  <a16:creationId xmlns:a16="http://schemas.microsoft.com/office/drawing/2014/main" id="{37E289CB-B048-4A1B-B9C8-BCC3185DC8F6}"/>
                </a:ext>
              </a:extLst>
            </p:cNvPr>
            <p:cNvSpPr/>
            <p:nvPr/>
          </p:nvSpPr>
          <p:spPr>
            <a:xfrm rot="19707000">
              <a:off x="7647840" y="1033920"/>
              <a:ext cx="1700280" cy="1002600"/>
            </a:xfrm>
            <a:custGeom>
              <a:avLst/>
              <a:gdLst/>
              <a:ahLst/>
              <a:cxnLst/>
              <a:rect l="l" t="t" r="r" b="b"/>
              <a:pathLst>
                <a:path w="21617" h="23506">
                  <a:moveTo>
                    <a:pt x="3822" y="20239"/>
                  </a:moveTo>
                  <a:cubicBezTo>
                    <a:pt x="5451" y="20418"/>
                    <a:pt x="7281" y="21646"/>
                    <a:pt x="8714" y="20776"/>
                  </a:cubicBezTo>
                  <a:cubicBezTo>
                    <a:pt x="8865" y="20686"/>
                    <a:pt x="8964" y="20455"/>
                    <a:pt x="9019" y="20239"/>
                  </a:cubicBezTo>
                  <a:cubicBezTo>
                    <a:pt x="9071" y="20036"/>
                    <a:pt x="9053" y="19804"/>
                    <a:pt x="9019" y="19597"/>
                  </a:cubicBezTo>
                  <a:cubicBezTo>
                    <a:pt x="8966" y="19288"/>
                    <a:pt x="8781" y="19048"/>
                    <a:pt x="8714" y="18743"/>
                  </a:cubicBezTo>
                  <a:cubicBezTo>
                    <a:pt x="8601" y="18227"/>
                    <a:pt x="8526" y="17674"/>
                    <a:pt x="8560" y="17138"/>
                  </a:cubicBezTo>
                  <a:cubicBezTo>
                    <a:pt x="8584" y="16800"/>
                    <a:pt x="8662" y="16459"/>
                    <a:pt x="8790" y="16170"/>
                  </a:cubicBezTo>
                  <a:cubicBezTo>
                    <a:pt x="8923" y="15870"/>
                    <a:pt x="9117" y="15626"/>
                    <a:pt x="9326" y="15422"/>
                  </a:cubicBezTo>
                  <a:cubicBezTo>
                    <a:pt x="9578" y="15179"/>
                    <a:pt x="9865" y="14979"/>
                    <a:pt x="10164" y="14886"/>
                  </a:cubicBezTo>
                  <a:cubicBezTo>
                    <a:pt x="10338" y="14833"/>
                    <a:pt x="10527" y="14833"/>
                    <a:pt x="10701" y="14886"/>
                  </a:cubicBezTo>
                  <a:cubicBezTo>
                    <a:pt x="11112" y="15016"/>
                    <a:pt x="11507" y="15284"/>
                    <a:pt x="11846" y="15638"/>
                  </a:cubicBezTo>
                  <a:cubicBezTo>
                    <a:pt x="12122" y="15922"/>
                    <a:pt x="12397" y="16268"/>
                    <a:pt x="12534" y="16707"/>
                  </a:cubicBezTo>
                  <a:cubicBezTo>
                    <a:pt x="12687" y="17203"/>
                    <a:pt x="12716" y="17792"/>
                    <a:pt x="12641" y="18321"/>
                  </a:cubicBezTo>
                  <a:cubicBezTo>
                    <a:pt x="12586" y="18707"/>
                    <a:pt x="12368" y="19012"/>
                    <a:pt x="12246" y="19365"/>
                  </a:cubicBezTo>
                  <a:cubicBezTo>
                    <a:pt x="12151" y="19646"/>
                    <a:pt x="12009" y="19914"/>
                    <a:pt x="11983" y="20223"/>
                  </a:cubicBezTo>
                  <a:cubicBezTo>
                    <a:pt x="11962" y="20471"/>
                    <a:pt x="11930" y="20808"/>
                    <a:pt x="12070" y="20963"/>
                  </a:cubicBezTo>
                  <a:cubicBezTo>
                    <a:pt x="13488" y="22552"/>
                    <a:pt x="15695" y="20678"/>
                    <a:pt x="17507" y="20532"/>
                  </a:cubicBezTo>
                  <a:lnTo>
                    <a:pt x="17542" y="20524"/>
                  </a:lnTo>
                  <a:cubicBezTo>
                    <a:pt x="17438" y="17983"/>
                    <a:pt x="16101" y="14890"/>
                    <a:pt x="17235" y="12902"/>
                  </a:cubicBezTo>
                  <a:cubicBezTo>
                    <a:pt x="17345" y="12707"/>
                    <a:pt x="17586" y="12752"/>
                    <a:pt x="17762" y="12780"/>
                  </a:cubicBezTo>
                  <a:cubicBezTo>
                    <a:pt x="17983" y="12817"/>
                    <a:pt x="18174" y="13016"/>
                    <a:pt x="18374" y="13150"/>
                  </a:cubicBezTo>
                  <a:cubicBezTo>
                    <a:pt x="18627" y="13321"/>
                    <a:pt x="18844" y="13626"/>
                    <a:pt x="19120" y="13703"/>
                  </a:cubicBezTo>
                  <a:cubicBezTo>
                    <a:pt x="19497" y="13809"/>
                    <a:pt x="19917" y="13768"/>
                    <a:pt x="20271" y="13553"/>
                  </a:cubicBezTo>
                  <a:cubicBezTo>
                    <a:pt x="20584" y="13362"/>
                    <a:pt x="20831" y="12975"/>
                    <a:pt x="21034" y="12589"/>
                  </a:cubicBezTo>
                  <a:cubicBezTo>
                    <a:pt x="21286" y="12114"/>
                    <a:pt x="21477" y="11561"/>
                    <a:pt x="21570" y="10984"/>
                  </a:cubicBezTo>
                  <a:cubicBezTo>
                    <a:pt x="21608" y="10740"/>
                    <a:pt x="21608" y="10476"/>
                    <a:pt x="21570" y="10232"/>
                  </a:cubicBezTo>
                  <a:cubicBezTo>
                    <a:pt x="21504" y="9813"/>
                    <a:pt x="21361" y="9411"/>
                    <a:pt x="21187" y="9057"/>
                  </a:cubicBezTo>
                  <a:cubicBezTo>
                    <a:pt x="21042" y="8764"/>
                    <a:pt x="20868" y="8492"/>
                    <a:pt x="20654" y="8305"/>
                  </a:cubicBezTo>
                  <a:cubicBezTo>
                    <a:pt x="20448" y="8126"/>
                    <a:pt x="20204" y="8016"/>
                    <a:pt x="19964" y="7984"/>
                  </a:cubicBezTo>
                  <a:cubicBezTo>
                    <a:pt x="19581" y="7935"/>
                    <a:pt x="19186" y="8041"/>
                    <a:pt x="18818" y="8199"/>
                  </a:cubicBezTo>
                  <a:cubicBezTo>
                    <a:pt x="18601" y="8293"/>
                    <a:pt x="18429" y="8553"/>
                    <a:pt x="18209" y="8626"/>
                  </a:cubicBezTo>
                  <a:cubicBezTo>
                    <a:pt x="18061" y="8675"/>
                    <a:pt x="17896" y="8699"/>
                    <a:pt x="17751" y="8626"/>
                  </a:cubicBezTo>
                  <a:cubicBezTo>
                    <a:pt x="17597" y="8549"/>
                    <a:pt x="17432" y="8411"/>
                    <a:pt x="17368" y="8199"/>
                  </a:cubicBezTo>
                  <a:cubicBezTo>
                    <a:pt x="16747" y="6191"/>
                    <a:pt x="17623" y="3631"/>
                    <a:pt x="17751" y="1342"/>
                  </a:cubicBezTo>
                  <a:lnTo>
                    <a:pt x="17722" y="1358"/>
                  </a:lnTo>
                  <a:cubicBezTo>
                    <a:pt x="16089" y="1180"/>
                    <a:pt x="14262" y="-48"/>
                    <a:pt x="12829" y="822"/>
                  </a:cubicBezTo>
                  <a:cubicBezTo>
                    <a:pt x="12679" y="911"/>
                    <a:pt x="12580" y="1143"/>
                    <a:pt x="12525" y="1358"/>
                  </a:cubicBezTo>
                  <a:cubicBezTo>
                    <a:pt x="12473" y="1562"/>
                    <a:pt x="12490" y="1793"/>
                    <a:pt x="12525" y="2001"/>
                  </a:cubicBezTo>
                  <a:cubicBezTo>
                    <a:pt x="12577" y="2310"/>
                    <a:pt x="12763" y="2549"/>
                    <a:pt x="12829" y="2854"/>
                  </a:cubicBezTo>
                  <a:cubicBezTo>
                    <a:pt x="12942" y="3370"/>
                    <a:pt x="13018" y="3923"/>
                    <a:pt x="12983" y="4460"/>
                  </a:cubicBezTo>
                  <a:cubicBezTo>
                    <a:pt x="12960" y="4797"/>
                    <a:pt x="12882" y="5139"/>
                    <a:pt x="12754" y="5427"/>
                  </a:cubicBezTo>
                  <a:cubicBezTo>
                    <a:pt x="12621" y="5728"/>
                    <a:pt x="12426" y="5972"/>
                    <a:pt x="12217" y="6175"/>
                  </a:cubicBezTo>
                  <a:cubicBezTo>
                    <a:pt x="11965" y="6419"/>
                    <a:pt x="11678" y="6618"/>
                    <a:pt x="11379" y="6712"/>
                  </a:cubicBezTo>
                  <a:cubicBezTo>
                    <a:pt x="11205" y="6765"/>
                    <a:pt x="11017" y="6765"/>
                    <a:pt x="10843" y="6712"/>
                  </a:cubicBezTo>
                  <a:cubicBezTo>
                    <a:pt x="10431" y="6582"/>
                    <a:pt x="10037" y="6313"/>
                    <a:pt x="9697" y="5960"/>
                  </a:cubicBezTo>
                  <a:cubicBezTo>
                    <a:pt x="9422" y="5675"/>
                    <a:pt x="9146" y="5330"/>
                    <a:pt x="9010" y="4891"/>
                  </a:cubicBezTo>
                  <a:cubicBezTo>
                    <a:pt x="8856" y="4395"/>
                    <a:pt x="8827" y="3805"/>
                    <a:pt x="8903" y="3277"/>
                  </a:cubicBezTo>
                  <a:cubicBezTo>
                    <a:pt x="8958" y="2891"/>
                    <a:pt x="9175" y="2586"/>
                    <a:pt x="9297" y="2232"/>
                  </a:cubicBezTo>
                  <a:cubicBezTo>
                    <a:pt x="9393" y="1952"/>
                    <a:pt x="9535" y="1684"/>
                    <a:pt x="9561" y="1375"/>
                  </a:cubicBezTo>
                  <a:cubicBezTo>
                    <a:pt x="9581" y="1127"/>
                    <a:pt x="9613" y="789"/>
                    <a:pt x="9474" y="635"/>
                  </a:cubicBezTo>
                  <a:cubicBezTo>
                    <a:pt x="8056" y="-954"/>
                    <a:pt x="5849" y="924"/>
                    <a:pt x="4036" y="1066"/>
                  </a:cubicBezTo>
                  <a:lnTo>
                    <a:pt x="4057" y="1127"/>
                  </a:lnTo>
                  <a:cubicBezTo>
                    <a:pt x="4158" y="3667"/>
                    <a:pt x="5498" y="6760"/>
                    <a:pt x="4364" y="8748"/>
                  </a:cubicBezTo>
                  <a:cubicBezTo>
                    <a:pt x="4254" y="8943"/>
                    <a:pt x="4013" y="8899"/>
                    <a:pt x="3836" y="8870"/>
                  </a:cubicBezTo>
                  <a:cubicBezTo>
                    <a:pt x="3616" y="8833"/>
                    <a:pt x="3424" y="8634"/>
                    <a:pt x="3224" y="8500"/>
                  </a:cubicBezTo>
                  <a:cubicBezTo>
                    <a:pt x="2972" y="8329"/>
                    <a:pt x="2754" y="8025"/>
                    <a:pt x="2479" y="7947"/>
                  </a:cubicBezTo>
                  <a:cubicBezTo>
                    <a:pt x="2102" y="7842"/>
                    <a:pt x="1681" y="7882"/>
                    <a:pt x="1328" y="8098"/>
                  </a:cubicBezTo>
                  <a:cubicBezTo>
                    <a:pt x="1014" y="8289"/>
                    <a:pt x="768" y="8675"/>
                    <a:pt x="565" y="9061"/>
                  </a:cubicBezTo>
                  <a:cubicBezTo>
                    <a:pt x="312" y="9537"/>
                    <a:pt x="121" y="10089"/>
                    <a:pt x="28" y="10667"/>
                  </a:cubicBezTo>
                  <a:cubicBezTo>
                    <a:pt x="-9" y="10911"/>
                    <a:pt x="-9" y="11175"/>
                    <a:pt x="28" y="11419"/>
                  </a:cubicBezTo>
                  <a:cubicBezTo>
                    <a:pt x="95" y="11837"/>
                    <a:pt x="237" y="12240"/>
                    <a:pt x="411" y="12593"/>
                  </a:cubicBezTo>
                  <a:cubicBezTo>
                    <a:pt x="556" y="12886"/>
                    <a:pt x="730" y="13158"/>
                    <a:pt x="945" y="13345"/>
                  </a:cubicBezTo>
                  <a:cubicBezTo>
                    <a:pt x="1151" y="13524"/>
                    <a:pt x="1394" y="13634"/>
                    <a:pt x="1635" y="13666"/>
                  </a:cubicBezTo>
                  <a:cubicBezTo>
                    <a:pt x="2018" y="13715"/>
                    <a:pt x="2412" y="13610"/>
                    <a:pt x="2780" y="13451"/>
                  </a:cubicBezTo>
                  <a:cubicBezTo>
                    <a:pt x="2998" y="13358"/>
                    <a:pt x="3169" y="13097"/>
                    <a:pt x="3390" y="13024"/>
                  </a:cubicBezTo>
                  <a:cubicBezTo>
                    <a:pt x="3537" y="12975"/>
                    <a:pt x="3703" y="12951"/>
                    <a:pt x="3848" y="13024"/>
                  </a:cubicBezTo>
                  <a:cubicBezTo>
                    <a:pt x="4001" y="13101"/>
                    <a:pt x="4167" y="13240"/>
                    <a:pt x="4231" y="13451"/>
                  </a:cubicBezTo>
                  <a:cubicBezTo>
                    <a:pt x="4851" y="15459"/>
                    <a:pt x="3975" y="18024"/>
                    <a:pt x="3848" y="20308"/>
                  </a:cubicBezTo>
                  <a:lnTo>
                    <a:pt x="3822" y="20239"/>
                  </a:lnTo>
                  <a:close/>
                </a:path>
              </a:pathLst>
            </a:custGeom>
            <a:solidFill>
              <a:srgbClr val="00A93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/>
            <a:lstStyle/>
            <a:p>
              <a:endParaRPr lang="pt-BR"/>
            </a:p>
          </p:txBody>
        </p:sp>
      </p:grpSp>
      <p:pic>
        <p:nvPicPr>
          <p:cNvPr id="221" name="Imagem 20"/>
          <p:cNvPicPr/>
          <p:nvPr/>
        </p:nvPicPr>
        <p:blipFill>
          <a:blip r:embed="rId2"/>
          <a:stretch/>
        </p:blipFill>
        <p:spPr>
          <a:xfrm>
            <a:off x="7782637" y="4918382"/>
            <a:ext cx="2126880" cy="596160"/>
          </a:xfrm>
          <a:prstGeom prst="rect">
            <a:avLst/>
          </a:prstGeom>
          <a:ln>
            <a:noFill/>
          </a:ln>
        </p:spPr>
      </p:pic>
      <p:pic>
        <p:nvPicPr>
          <p:cNvPr id="223" name="Imagem 40"/>
          <p:cNvPicPr/>
          <p:nvPr/>
        </p:nvPicPr>
        <p:blipFill>
          <a:blip r:embed="rId3"/>
          <a:stretch/>
        </p:blipFill>
        <p:spPr>
          <a:xfrm>
            <a:off x="36000" y="0"/>
            <a:ext cx="3836160" cy="5648040"/>
          </a:xfrm>
          <a:prstGeom prst="rect">
            <a:avLst/>
          </a:prstGeom>
          <a:ln>
            <a:noFill/>
          </a:ln>
        </p:spPr>
      </p:pic>
      <p:sp>
        <p:nvSpPr>
          <p:cNvPr id="224" name="CustomShape 7"/>
          <p:cNvSpPr/>
          <p:nvPr/>
        </p:nvSpPr>
        <p:spPr>
          <a:xfrm>
            <a:off x="5245740" y="2494181"/>
            <a:ext cx="4449600" cy="21880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r">
              <a:lnSpc>
                <a:spcPct val="100000"/>
              </a:lnSpc>
            </a:pPr>
            <a:r>
              <a:rPr lang="pt-BR" sz="18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Contatos:</a:t>
            </a:r>
          </a:p>
          <a:p>
            <a:pPr algn="r"/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Orientador: </a:t>
            </a: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Marcelo </a:t>
            </a:r>
            <a:r>
              <a:rPr lang="pt-BR" sz="1800" b="0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Hounsell</a:t>
            </a:r>
            <a:endParaRPr lang="pt-BR" sz="1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/>
            <a:r>
              <a:rPr lang="pt-BR" sz="1800" b="0" i="1" u="sng" strike="noStrike" spc="-1" dirty="0">
                <a:solidFill>
                  <a:srgbClr val="0000FF"/>
                </a:solidFill>
                <a:uFillTx/>
                <a:latin typeface="Verdana"/>
                <a:ea typeface="Verdana"/>
              </a:rPr>
              <a:t>marcelo.hounsell@udesc.br</a:t>
            </a:r>
            <a:endParaRPr lang="pt-BR" i="1" u="sng" spc="-1" dirty="0">
              <a:uFillTx/>
              <a:latin typeface="Arial"/>
            </a:endParaRPr>
          </a:p>
          <a:p>
            <a:pPr algn="r"/>
            <a:endParaRPr lang="pt-BR" sz="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r>
              <a:rPr lang="pt-BR" spc="-1" dirty="0">
                <a:solidFill>
                  <a:srgbClr val="000000"/>
                </a:solidFill>
                <a:latin typeface="Verdana"/>
                <a:ea typeface="Verdana"/>
              </a:rPr>
              <a:t>Mestrando: André </a:t>
            </a:r>
            <a:r>
              <a:rPr lang="pt-BR" spc="-1" dirty="0" err="1">
                <a:solidFill>
                  <a:srgbClr val="000000"/>
                </a:solidFill>
                <a:latin typeface="Verdana"/>
                <a:ea typeface="Verdana"/>
              </a:rPr>
              <a:t>Bonetto</a:t>
            </a:r>
            <a:endParaRPr lang="pt-BR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/>
            <a:r>
              <a:rPr lang="pt-BR" sz="1800" b="0" i="1" u="sng" strike="noStrike" spc="-1" dirty="0">
                <a:solidFill>
                  <a:srgbClr val="0000FF"/>
                </a:solidFill>
                <a:uFillTx/>
                <a:latin typeface="Verdana"/>
                <a:ea typeface="Verdana"/>
                <a:hlinkClick r:id="rId4"/>
              </a:rPr>
              <a:t>andre.bonetto@gmail.com</a:t>
            </a:r>
            <a:endParaRPr lang="pt-BR" sz="800" b="0" i="1" u="sng" strike="noStrike" spc="-1" dirty="0">
              <a:solidFill>
                <a:srgbClr val="0000FF"/>
              </a:solidFill>
              <a:uFillTx/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endParaRPr lang="pt-BR" sz="800" b="0" strike="noStrike" spc="-1" dirty="0">
              <a:solidFill>
                <a:srgbClr val="000000"/>
              </a:solidFill>
              <a:latin typeface="Verdana"/>
              <a:ea typeface="Verdana"/>
            </a:endParaRPr>
          </a:p>
          <a:p>
            <a:pPr algn="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</a:rPr>
              <a:t>Graduando: Gabriel Brunelli</a:t>
            </a:r>
          </a:p>
          <a:p>
            <a:pPr algn="r"/>
            <a:r>
              <a:rPr lang="pt-BR" sz="1800" b="0" strike="noStrike" spc="-1" dirty="0">
                <a:solidFill>
                  <a:srgbClr val="000000"/>
                </a:solidFill>
                <a:latin typeface="Verdana"/>
                <a:ea typeface="Verdana"/>
                <a:hlinkClick r:id="rId5"/>
              </a:rPr>
              <a:t>ga_gbp@hotmail.com</a:t>
            </a:r>
            <a:endParaRPr lang="pt-BR" sz="1800" b="0" i="1" u="sng" strike="noStrike" spc="-1" dirty="0">
              <a:solidFill>
                <a:srgbClr val="0000FF"/>
              </a:solidFill>
              <a:uFillTx/>
              <a:latin typeface="Verdana"/>
              <a:ea typeface="Verdana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9769293-93C2-443A-B2FA-ABA7144619B9}"/>
              </a:ext>
            </a:extLst>
          </p:cNvPr>
          <p:cNvSpPr txBox="1"/>
          <p:nvPr/>
        </p:nvSpPr>
        <p:spPr>
          <a:xfrm>
            <a:off x="5589583" y="1246957"/>
            <a:ext cx="1784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Obrigado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Objetivo do Jogo </a:t>
            </a:r>
            <a:r>
              <a:rPr lang="pt-BR" sz="32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133643" y="855442"/>
            <a:ext cx="9755945" cy="73866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pt-BR" sz="2800" b="0" strike="noStrike" spc="-1" dirty="0">
                <a:solidFill>
                  <a:srgbClr val="000000"/>
                </a:solidFill>
                <a:ea typeface="DejaVu Sans"/>
              </a:rPr>
              <a:t>	</a:t>
            </a:r>
            <a:r>
              <a:rPr lang="pt-BR" sz="2000" b="0" strike="noStrike" spc="-1" dirty="0">
                <a:solidFill>
                  <a:srgbClr val="000000"/>
                </a:solidFill>
                <a:ea typeface="DejaVu Sans"/>
              </a:rPr>
              <a:t>Auxiliar no </a:t>
            </a:r>
            <a:r>
              <a:rPr lang="pt-BR" sz="2000" spc="-1" dirty="0">
                <a:solidFill>
                  <a:srgbClr val="000000"/>
                </a:solidFill>
              </a:rPr>
              <a:t>desenvolvimento do </a:t>
            </a:r>
            <a:r>
              <a:rPr lang="pt-BR" sz="2000" spc="-1" dirty="0">
                <a:solidFill>
                  <a:srgbClr val="00B050"/>
                </a:solidFill>
              </a:rPr>
              <a:t>p</a:t>
            </a:r>
            <a:r>
              <a:rPr lang="pt-BR" sz="2000" dirty="0">
                <a:solidFill>
                  <a:srgbClr val="00B050"/>
                </a:solidFill>
              </a:rPr>
              <a:t>rocessamento sensorial </a:t>
            </a:r>
            <a:r>
              <a:rPr lang="pt-BR" sz="2000" dirty="0">
                <a:solidFill>
                  <a:srgbClr val="000000"/>
                </a:solidFill>
              </a:rPr>
              <a:t>estimulando a 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concentração, </a:t>
            </a:r>
            <a:r>
              <a:rPr lang="pt-BR" sz="2000" strike="noStrike" spc="-1" dirty="0">
                <a:solidFill>
                  <a:srgbClr val="000000"/>
                </a:solidFill>
                <a:ea typeface="DejaVu Sans"/>
              </a:rPr>
              <a:t>a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tenção, </a:t>
            </a:r>
            <a:r>
              <a:rPr lang="pt-BR" sz="2000" dirty="0"/>
              <a:t>coordenação motora</a:t>
            </a:r>
            <a:r>
              <a:rPr lang="pt-BR" sz="2000" spc="-1" dirty="0">
                <a:solidFill>
                  <a:srgbClr val="000000"/>
                </a:solidFill>
              </a:rPr>
              <a:t> </a:t>
            </a:r>
            <a:r>
              <a:rPr lang="pt-BR" sz="2000" dirty="0">
                <a:solidFill>
                  <a:srgbClr val="000000"/>
                </a:solidFill>
              </a:rPr>
              <a:t>e</a:t>
            </a:r>
            <a:r>
              <a:rPr lang="pt-BR" sz="2000" b="0" i="0" dirty="0">
                <a:solidFill>
                  <a:srgbClr val="000000"/>
                </a:solidFill>
                <a:effectLst/>
              </a:rPr>
              <a:t> lateralidade </a:t>
            </a:r>
            <a:r>
              <a:rPr lang="pt-BR" sz="2000" b="0" strike="noStrike" spc="-1" dirty="0">
                <a:solidFill>
                  <a:srgbClr val="000000"/>
                </a:solidFill>
                <a:ea typeface="DejaVu Sans"/>
              </a:rPr>
              <a:t>do jogador.</a:t>
            </a:r>
            <a:r>
              <a:rPr lang="pt-BR" sz="2000" dirty="0">
                <a:solidFill>
                  <a:srgbClr val="000000"/>
                </a:solidFill>
              </a:rPr>
              <a:t> </a:t>
            </a:r>
            <a:endParaRPr lang="pt-BR" sz="2800" b="0" strike="noStrike" spc="-1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E9518A2-55B4-473D-B81A-7019BB39AC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320" y="1990112"/>
            <a:ext cx="4966589" cy="28896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68975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9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0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Mecânica do Jogo </a:t>
            </a:r>
            <a:r>
              <a:rPr lang="pt-BR" sz="3200" b="1" strike="noStrike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70AD127F-F402-482E-AE84-5141D7D4C8E4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" name="CustomShape 4">
            <a:extLst>
              <a:ext uri="{FF2B5EF4-FFF2-40B4-BE49-F238E27FC236}">
                <a16:creationId xmlns:a16="http://schemas.microsoft.com/office/drawing/2014/main" id="{E3FFB17A-DDEF-4C5A-B978-E8F25C60AB20}"/>
              </a:ext>
            </a:extLst>
          </p:cNvPr>
          <p:cNvSpPr/>
          <p:nvPr/>
        </p:nvSpPr>
        <p:spPr>
          <a:xfrm>
            <a:off x="302820" y="871634"/>
            <a:ext cx="9129180" cy="20261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O Chão Interativo(T-TEA) projetará 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um ambiente virtual que é uma estrada com 3 pistas e um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carro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que representa o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jogador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a posição do </a:t>
            </a:r>
            <a:r>
              <a:rPr lang="pt-BR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jogador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determina a posição do </a:t>
            </a:r>
            <a:r>
              <a:rPr lang="pt-BR" spc="-1" dirty="0">
                <a:solidFill>
                  <a:srgbClr val="0070C0"/>
                </a:solidFill>
                <a:latin typeface="Arial"/>
                <a:ea typeface="DejaVu Sans"/>
              </a:rPr>
              <a:t>carro</a:t>
            </a:r>
            <a:endParaRPr lang="pt-BR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50000"/>
              </a:lnSpc>
            </a:pP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O </a:t>
            </a:r>
            <a:r>
              <a:rPr lang="pt-BR" spc="-1" dirty="0">
                <a:solidFill>
                  <a:srgbClr val="0070C0"/>
                </a:solidFill>
                <a:latin typeface="Arial"/>
                <a:ea typeface="DejaVu Sans"/>
              </a:rPr>
              <a:t>jogador/carro 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deve se mover </a:t>
            </a:r>
            <a:r>
              <a:rPr lang="pt-BR" b="1" spc="-1" dirty="0">
                <a:solidFill>
                  <a:srgbClr val="000000"/>
                </a:solidFill>
                <a:latin typeface="Arial"/>
                <a:ea typeface="DejaVu Sans"/>
              </a:rPr>
              <a:t>apenas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pt-BR" b="1" spc="-1" dirty="0">
                <a:solidFill>
                  <a:srgbClr val="000000"/>
                </a:solidFill>
                <a:latin typeface="Arial"/>
                <a:ea typeface="DejaVu Sans"/>
              </a:rPr>
              <a:t>lateralmente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entre as pistas c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om o objetivo de </a:t>
            </a:r>
            <a:r>
              <a:rPr lang="pt-BR" b="0" strike="noStrike" spc="-1" dirty="0">
                <a:solidFill>
                  <a:srgbClr val="00B050"/>
                </a:solidFill>
                <a:latin typeface="Arial"/>
                <a:ea typeface="DejaVu Sans"/>
              </a:rPr>
              <a:t>capturar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ou </a:t>
            </a:r>
            <a:r>
              <a:rPr lang="pt-BR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desviar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 </a:t>
            </a:r>
            <a:r>
              <a:rPr lang="pt-BR" b="0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b="0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que são apresentados </a:t>
            </a: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aleatoriamente</a:t>
            </a:r>
          </a:p>
          <a:p>
            <a:pPr algn="just">
              <a:lnSpc>
                <a:spcPct val="150000"/>
              </a:lnSpc>
            </a:pP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Caso o jogador </a:t>
            </a:r>
            <a:r>
              <a:rPr lang="pt-BR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sair da área determinada</a:t>
            </a:r>
            <a:r>
              <a:rPr lang="pt-BR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 jogo é pausado</a:t>
            </a:r>
            <a:endParaRPr lang="pt-BR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8" name="Imagem 7" descr="Gráfico&#10;&#10;Descrição gerada automaticamente">
            <a:extLst>
              <a:ext uri="{FF2B5EF4-FFF2-40B4-BE49-F238E27FC236}">
                <a16:creationId xmlns:a16="http://schemas.microsoft.com/office/drawing/2014/main" id="{BC39F183-537F-410E-A8AA-9B0BA63F5F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26"/>
          <a:stretch/>
        </p:blipFill>
        <p:spPr>
          <a:xfrm>
            <a:off x="1050175" y="3110331"/>
            <a:ext cx="3259276" cy="189248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Imagem 8" descr="Gráfico&#10;&#10;Descrição gerada automaticamente">
            <a:extLst>
              <a:ext uri="{FF2B5EF4-FFF2-40B4-BE49-F238E27FC236}">
                <a16:creationId xmlns:a16="http://schemas.microsoft.com/office/drawing/2014/main" id="{85278096-612E-4B8D-8B98-ACBE3AD6275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39"/>
          <a:stretch/>
        </p:blipFill>
        <p:spPr>
          <a:xfrm>
            <a:off x="5164975" y="3110331"/>
            <a:ext cx="3251889" cy="18924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0" name="Imagem 9" descr="Uma imagem contendo computador&#10;&#10;Descrição gerada automaticamente">
            <a:extLst>
              <a:ext uri="{FF2B5EF4-FFF2-40B4-BE49-F238E27FC236}">
                <a16:creationId xmlns:a16="http://schemas.microsoft.com/office/drawing/2014/main" id="{D5628A5D-8C12-4FA1-ABB1-932C9E1E8D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20" y="3974686"/>
            <a:ext cx="549910" cy="54991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5AF3708B-FBB3-479B-A32A-79AA41059C6D}"/>
              </a:ext>
            </a:extLst>
          </p:cNvPr>
          <p:cNvSpPr txBox="1"/>
          <p:nvPr/>
        </p:nvSpPr>
        <p:spPr>
          <a:xfrm>
            <a:off x="164376" y="3387424"/>
            <a:ext cx="832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>
                <a:solidFill>
                  <a:srgbClr val="00B050"/>
                </a:solidFill>
              </a:rPr>
              <a:t>Alvos</a:t>
            </a:r>
          </a:p>
          <a:p>
            <a:pPr algn="ctr"/>
            <a:r>
              <a:rPr lang="pt-BR" sz="1400" dirty="0">
                <a:solidFill>
                  <a:srgbClr val="00B050"/>
                </a:solidFill>
              </a:rPr>
              <a:t>Estrelas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0088D3B-4312-4A81-8A53-58570CF3CAEC}"/>
              </a:ext>
            </a:extLst>
          </p:cNvPr>
          <p:cNvSpPr txBox="1"/>
          <p:nvPr/>
        </p:nvSpPr>
        <p:spPr>
          <a:xfrm>
            <a:off x="8449465" y="3513021"/>
            <a:ext cx="9525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200" dirty="0">
                <a:solidFill>
                  <a:srgbClr val="FF0000"/>
                </a:solidFill>
              </a:rPr>
              <a:t>Obstáculos</a:t>
            </a:r>
          </a:p>
          <a:p>
            <a:pPr algn="ctr"/>
            <a:r>
              <a:rPr lang="pt-BR" sz="1200" dirty="0">
                <a:solidFill>
                  <a:srgbClr val="FF0000"/>
                </a:solidFill>
              </a:rPr>
              <a:t>Barreiras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4166352-8954-46F0-89D9-4C419E5564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047" y="3974686"/>
            <a:ext cx="693341" cy="48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9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Variáveis do </a:t>
            </a:r>
            <a:r>
              <a:rPr lang="pt-BR" sz="3200" b="1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 - 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Fases</a:t>
            </a:r>
          </a:p>
        </p:txBody>
      </p:sp>
      <p:sp>
        <p:nvSpPr>
          <p:cNvPr id="103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6D1DE621-35B4-4530-A02D-377C8E96F9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04" name="CustomShape 4"/>
          <p:cNvSpPr/>
          <p:nvPr/>
        </p:nvSpPr>
        <p:spPr>
          <a:xfrm>
            <a:off x="301320" y="1311565"/>
            <a:ext cx="5329998" cy="258532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O jogo possui 3 </a:t>
            </a:r>
            <a:r>
              <a:rPr lang="pt-BR" sz="1600" b="1" spc="-1" dirty="0">
                <a:solidFill>
                  <a:srgbClr val="000000"/>
                </a:solidFill>
                <a:latin typeface="Arial"/>
                <a:ea typeface="DejaVu Sans"/>
              </a:rPr>
              <a:t>Fases (lateralidade – ir pro lado certo)</a:t>
            </a: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: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Somente </a:t>
            </a:r>
            <a:r>
              <a:rPr lang="pt-BR" sz="1600" b="1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(basta passar por cima – não se prejudica se omitir)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spc="-1" dirty="0">
                <a:solidFill>
                  <a:srgbClr val="000000"/>
                </a:solidFill>
                <a:latin typeface="Arial"/>
                <a:ea typeface="DejaVu Sans"/>
              </a:rPr>
              <a:t> Somente </a:t>
            </a:r>
            <a:r>
              <a:rPr lang="pt-BR" sz="1600" b="1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(deve fugir da pista – caso se omitir não ganhará pontos)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strike="noStrike" spc="-1" dirty="0">
              <a:latin typeface="Arial"/>
              <a:ea typeface="DejaVu Sans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pt-BR" sz="1600" strike="noStrike" spc="-1" dirty="0">
                <a:latin typeface="Arial"/>
                <a:ea typeface="DejaVu Sans"/>
              </a:rPr>
              <a:t> </a:t>
            </a:r>
            <a:r>
              <a:rPr lang="pt-BR" sz="1600" b="1" strike="noStrike" spc="-1" dirty="0">
                <a:solidFill>
                  <a:srgbClr val="00B050"/>
                </a:solidFill>
                <a:latin typeface="Arial"/>
                <a:ea typeface="DejaVu Sans"/>
              </a:rPr>
              <a:t>Alvos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sz="1600" b="1" strike="noStrike" spc="-1" dirty="0">
                <a:solidFill>
                  <a:srgbClr val="FF0000"/>
                </a:solidFill>
                <a:latin typeface="Arial"/>
                <a:ea typeface="DejaVu Sans"/>
              </a:rPr>
              <a:t>Obstáculos</a:t>
            </a:r>
            <a:r>
              <a:rPr lang="pt-BR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(combinação das fases anteriores)</a:t>
            </a:r>
          </a:p>
          <a:p>
            <a:pPr marL="800100" lvl="1" indent="-342900" algn="just">
              <a:buFont typeface="+mj-lt"/>
              <a:buAutoNum type="arabicPeriod"/>
            </a:pPr>
            <a:endParaRPr lang="pt-BR" sz="16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3" name="Imagem 12" descr="Gráfico&#10;&#10;Descrição gerada automaticamente">
            <a:extLst>
              <a:ext uri="{FF2B5EF4-FFF2-40B4-BE49-F238E27FC236}">
                <a16:creationId xmlns:a16="http://schemas.microsoft.com/office/drawing/2014/main" id="{709FA72C-22CA-4D5A-8045-402B01E6C0B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67"/>
          <a:stretch/>
        </p:blipFill>
        <p:spPr>
          <a:xfrm>
            <a:off x="5980901" y="1241423"/>
            <a:ext cx="3259276" cy="18868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Imagem 13" descr="Gráfico&#10;&#10;Descrição gerada automaticamente">
            <a:extLst>
              <a:ext uri="{FF2B5EF4-FFF2-40B4-BE49-F238E27FC236}">
                <a16:creationId xmlns:a16="http://schemas.microsoft.com/office/drawing/2014/main" id="{05151CB8-B6DF-4130-A741-56E86305FA8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82"/>
          <a:stretch/>
        </p:blipFill>
        <p:spPr>
          <a:xfrm>
            <a:off x="5980901" y="3605980"/>
            <a:ext cx="3251889" cy="188689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192151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Variáveis do </a:t>
            </a:r>
            <a:r>
              <a:rPr lang="pt-BR" sz="3200" b="1" spc="-1" dirty="0" err="1">
                <a:solidFill>
                  <a:srgbClr val="000000"/>
                </a:solidFill>
                <a:latin typeface="Verdana"/>
                <a:ea typeface="Verdana"/>
              </a:rPr>
              <a:t>KarTEA</a:t>
            </a:r>
            <a:r>
              <a:rPr lang="pt-BR" sz="3200" b="1" spc="-1" dirty="0">
                <a:solidFill>
                  <a:srgbClr val="000000"/>
                </a:solidFill>
                <a:latin typeface="Verdana"/>
                <a:ea typeface="Verdana"/>
              </a:rPr>
              <a:t> - </a:t>
            </a: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Níveis</a:t>
            </a:r>
          </a:p>
        </p:txBody>
      </p:sp>
      <p:sp>
        <p:nvSpPr>
          <p:cNvPr id="103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6D1DE621-35B4-4530-A02D-377C8E96F9FB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5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104" name="CustomShape 4"/>
          <p:cNvSpPr/>
          <p:nvPr/>
        </p:nvSpPr>
        <p:spPr>
          <a:xfrm>
            <a:off x="191566" y="2047333"/>
            <a:ext cx="5329998" cy="15758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pt-BR" sz="1400" dirty="0"/>
              <a:t>Parâmetros “Sérios”, em ordem de </a:t>
            </a:r>
            <a:r>
              <a:rPr lang="pt-BR" sz="1400" b="1" dirty="0"/>
              <a:t>dificuldade</a:t>
            </a:r>
            <a:r>
              <a:rPr lang="pt-BR" sz="1400" dirty="0"/>
              <a:t>: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– Tempo de intervalo entre objetos (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atenção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concentração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</a:p>
          <a:p>
            <a:pPr marL="800100" lvl="1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pt-BR" sz="1400" b="1" spc="-1" dirty="0">
                <a:solidFill>
                  <a:srgbClr val="000000"/>
                </a:solidFill>
                <a:latin typeface="Arial"/>
                <a:ea typeface="DejaVu Sans"/>
              </a:rPr>
              <a:t>D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- 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Distância </a:t>
            </a: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áxima de mudança de pista (</a:t>
            </a: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motor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pt-BR" sz="1400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algn="just">
              <a:lnSpc>
                <a:spcPct val="150000"/>
              </a:lnSpc>
            </a:pPr>
            <a:r>
              <a:rPr lang="pt-BR" sz="1400" spc="-1" dirty="0">
                <a:solidFill>
                  <a:srgbClr val="000000"/>
                </a:solidFill>
                <a:latin typeface="Arial"/>
                <a:ea typeface="DejaVu Sans"/>
              </a:rPr>
              <a:t>Tempo de d</a:t>
            </a:r>
            <a:r>
              <a:rPr lang="pt-BR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uração de cada nível: 2 minutos</a:t>
            </a:r>
          </a:p>
        </p:txBody>
      </p:sp>
      <p:sp>
        <p:nvSpPr>
          <p:cNvPr id="8" name="CustomShape 4">
            <a:extLst>
              <a:ext uri="{FF2B5EF4-FFF2-40B4-BE49-F238E27FC236}">
                <a16:creationId xmlns:a16="http://schemas.microsoft.com/office/drawing/2014/main" id="{7B710EC3-03F8-4326-9A11-B80BB1BFC17A}"/>
              </a:ext>
            </a:extLst>
          </p:cNvPr>
          <p:cNvSpPr/>
          <p:nvPr/>
        </p:nvSpPr>
        <p:spPr>
          <a:xfrm rot="5400000">
            <a:off x="4423001" y="2483995"/>
            <a:ext cx="3420000" cy="739126"/>
          </a:xfrm>
          <a:custGeom>
            <a:avLst/>
            <a:gdLst/>
            <a:ahLst/>
            <a:cxnLst/>
            <a:rect l="l" t="t" r="r" b="b"/>
            <a:pathLst>
              <a:path w="11002" h="2202">
                <a:moveTo>
                  <a:pt x="0" y="550"/>
                </a:moveTo>
                <a:lnTo>
                  <a:pt x="8250" y="550"/>
                </a:lnTo>
                <a:lnTo>
                  <a:pt x="8250" y="0"/>
                </a:lnTo>
                <a:lnTo>
                  <a:pt x="11001" y="1100"/>
                </a:lnTo>
                <a:lnTo>
                  <a:pt x="8250" y="2201"/>
                </a:lnTo>
                <a:lnTo>
                  <a:pt x="8250" y="1650"/>
                </a:lnTo>
                <a:lnTo>
                  <a:pt x="0" y="1650"/>
                </a:lnTo>
                <a:lnTo>
                  <a:pt x="0" y="550"/>
                </a:lnTo>
              </a:path>
            </a:pathLst>
          </a:custGeom>
          <a:solidFill>
            <a:srgbClr val="81D41A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FÁCIL</a:t>
            </a:r>
            <a:r>
              <a:rPr lang="pt-BR" spc="-1" dirty="0">
                <a:solidFill>
                  <a:srgbClr val="000000"/>
                </a:solidFill>
                <a:latin typeface="Arial"/>
                <a:ea typeface="DejaVu Sans"/>
              </a:rPr>
              <a:t>     </a:t>
            </a:r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→    DIFÍCIL </a:t>
            </a:r>
            <a:endParaRPr lang="pt-BR" sz="1800" b="0" strike="noStrike" spc="-1" dirty="0">
              <a:latin typeface="Arial"/>
            </a:endParaRP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3A36B5E-5493-4717-97D2-6A8299C7E9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348133"/>
              </p:ext>
            </p:extLst>
          </p:nvPr>
        </p:nvGraphicFramePr>
        <p:xfrm>
          <a:off x="6634684" y="1838807"/>
          <a:ext cx="3254375" cy="19929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625">
                  <a:extLst>
                    <a:ext uri="{9D8B030D-6E8A-4147-A177-3AD203B41FA5}">
                      <a16:colId xmlns:a16="http://schemas.microsoft.com/office/drawing/2014/main" val="2772411873"/>
                    </a:ext>
                  </a:extLst>
                </a:gridCol>
                <a:gridCol w="667304">
                  <a:extLst>
                    <a:ext uri="{9D8B030D-6E8A-4147-A177-3AD203B41FA5}">
                      <a16:colId xmlns:a16="http://schemas.microsoft.com/office/drawing/2014/main" val="3366100581"/>
                    </a:ext>
                  </a:extLst>
                </a:gridCol>
                <a:gridCol w="967821">
                  <a:extLst>
                    <a:ext uri="{9D8B030D-6E8A-4147-A177-3AD203B41FA5}">
                      <a16:colId xmlns:a16="http://schemas.microsoft.com/office/drawing/2014/main" val="1448867566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512250455"/>
                    </a:ext>
                  </a:extLst>
                </a:gridCol>
              </a:tblGrid>
              <a:tr h="284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Nível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T.I.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D.M.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1176704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Grande (8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833617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Grande (8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4893486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Médio (5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19040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  <a:endParaRPr kumimoji="0" lang="pt-B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Médio (5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4999829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Pequeno (3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77643"/>
                  </a:ext>
                </a:extLst>
              </a:tr>
              <a:tr h="28470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1 (Só Alvos)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</a:rPr>
                        <a:t>Pequeno (3 s)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pt-B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1500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783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2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Tela Inicial - Menu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6</a:t>
            </a:fld>
            <a:endParaRPr lang="pt-BR" sz="2400" b="0" strike="noStrike" spc="-1">
              <a:latin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37A6E08-4903-4724-975D-77831BB831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" t="-1" r="557" b="2014"/>
          <a:stretch/>
        </p:blipFill>
        <p:spPr>
          <a:xfrm>
            <a:off x="2349336" y="1074125"/>
            <a:ext cx="5381952" cy="400755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BD1CF47-34BE-4979-B5C8-2E4FF95B38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2" t="60584" r="1741" b="25829"/>
          <a:stretch/>
        </p:blipFill>
        <p:spPr>
          <a:xfrm>
            <a:off x="2412640" y="3558882"/>
            <a:ext cx="5232107" cy="54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86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2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Jogo Fase 1 Nível 1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7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6" name="CustomShape 4">
            <a:extLst>
              <a:ext uri="{FF2B5EF4-FFF2-40B4-BE49-F238E27FC236}">
                <a16:creationId xmlns:a16="http://schemas.microsoft.com/office/drawing/2014/main" id="{E60C71C5-F8C8-4E85-8EB5-663D042939F6}"/>
              </a:ext>
            </a:extLst>
          </p:cNvPr>
          <p:cNvSpPr/>
          <p:nvPr/>
        </p:nvSpPr>
        <p:spPr>
          <a:xfrm>
            <a:off x="2375313" y="758520"/>
            <a:ext cx="5329998" cy="2832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1400" dirty="0"/>
              <a:t>Vídeo do jogo</a:t>
            </a:r>
          </a:p>
        </p:txBody>
      </p:sp>
    </p:spTree>
    <p:extLst>
      <p:ext uri="{BB962C8B-B14F-4D97-AF65-F5344CB8AC3E}">
        <p14:creationId xmlns:p14="http://schemas.microsoft.com/office/powerpoint/2010/main" val="3927750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m 6"/>
          <p:cNvPicPr/>
          <p:nvPr/>
        </p:nvPicPr>
        <p:blipFill>
          <a:blip r:embed="rId2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96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 dirty="0">
                <a:solidFill>
                  <a:srgbClr val="000000"/>
                </a:solidFill>
                <a:latin typeface="Verdana"/>
                <a:ea typeface="Verdana"/>
              </a:rPr>
              <a:t>Jogo Fase 2 Nível 1</a:t>
            </a:r>
            <a:endParaRPr lang="pt-BR" sz="3200" b="0" strike="noStrike" spc="-1" dirty="0">
              <a:latin typeface="Arial"/>
            </a:endParaRPr>
          </a:p>
        </p:txBody>
      </p:sp>
      <p:sp>
        <p:nvSpPr>
          <p:cNvPr id="97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20C70F08-3CB1-4FE0-BE93-A331D834C902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8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6" name="CustomShape 4">
            <a:extLst>
              <a:ext uri="{FF2B5EF4-FFF2-40B4-BE49-F238E27FC236}">
                <a16:creationId xmlns:a16="http://schemas.microsoft.com/office/drawing/2014/main" id="{E60C71C5-F8C8-4E85-8EB5-663D042939F6}"/>
              </a:ext>
            </a:extLst>
          </p:cNvPr>
          <p:cNvSpPr/>
          <p:nvPr/>
        </p:nvSpPr>
        <p:spPr>
          <a:xfrm>
            <a:off x="2375313" y="758520"/>
            <a:ext cx="5329998" cy="2832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1400" dirty="0"/>
              <a:t>Vídeo do jogo</a:t>
            </a:r>
          </a:p>
        </p:txBody>
      </p:sp>
    </p:spTree>
    <p:extLst>
      <p:ext uri="{BB962C8B-B14F-4D97-AF65-F5344CB8AC3E}">
        <p14:creationId xmlns:p14="http://schemas.microsoft.com/office/powerpoint/2010/main" val="3582346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1"/>
          <p:cNvSpPr/>
          <p:nvPr/>
        </p:nvSpPr>
        <p:spPr>
          <a:xfrm flipV="1">
            <a:off x="-26640" y="357840"/>
            <a:ext cx="327960" cy="273600"/>
          </a:xfrm>
          <a:prstGeom prst="rect">
            <a:avLst/>
          </a:prstGeom>
          <a:solidFill>
            <a:srgbClr val="149B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8" name="Imagem 6"/>
          <p:cNvPicPr/>
          <p:nvPr/>
        </p:nvPicPr>
        <p:blipFill>
          <a:blip r:embed="rId3"/>
          <a:stretch/>
        </p:blipFill>
        <p:spPr>
          <a:xfrm>
            <a:off x="316080" y="5275800"/>
            <a:ext cx="1814400" cy="21708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33440" y="305280"/>
            <a:ext cx="9617760" cy="45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pt-BR" sz="3200" b="1" strike="noStrike" spc="-1">
                <a:solidFill>
                  <a:srgbClr val="000000"/>
                </a:solidFill>
                <a:latin typeface="Verdana"/>
                <a:ea typeface="Verdana"/>
              </a:rPr>
              <a:t>Pontuação</a:t>
            </a:r>
            <a:endParaRPr lang="pt-BR" sz="3200" b="0" strike="noStrike" spc="-1"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9432000" y="5215320"/>
            <a:ext cx="65052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fld id="{CD2032B6-194B-4B28-9C5F-E5CE67E6C3C1}" type="slidenum">
              <a:rPr lang="pt-BR" sz="2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9</a:t>
            </a:fld>
            <a:endParaRPr lang="pt-BR" sz="2400" b="0" strike="noStrike" spc="-1">
              <a:latin typeface="Arial"/>
            </a:endParaRPr>
          </a:p>
        </p:txBody>
      </p:sp>
      <p:sp>
        <p:nvSpPr>
          <p:cNvPr id="201" name="CustomShape 4"/>
          <p:cNvSpPr/>
          <p:nvPr/>
        </p:nvSpPr>
        <p:spPr>
          <a:xfrm>
            <a:off x="432000" y="1152000"/>
            <a:ext cx="9142560" cy="30469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spAutoFit/>
          </a:bodyPr>
          <a:lstStyle/>
          <a:p>
            <a:pPr algn="just"/>
            <a:r>
              <a:rPr lang="pt-BR" sz="1800" b="0" strike="noStrike" spc="-1" dirty="0">
                <a:solidFill>
                  <a:srgbClr val="000000"/>
                </a:solidFill>
                <a:latin typeface="Arial"/>
                <a:ea typeface="Microsoft YaHei"/>
              </a:rPr>
              <a:t>Será baseada em protocolos da análise aplicada do comportamento (ABA), pois conforme Warren et al.(2011) abordagens fundamentadas neste tipo de análise, resultaram em melhorias no desempenho cognitivo e habilidades de comportamento em crianças autistas.</a:t>
            </a:r>
          </a:p>
          <a:p>
            <a:pPr algn="just"/>
            <a:endParaRPr lang="pt-BR" sz="1800" b="0" strike="noStrike" spc="-1" dirty="0">
              <a:latin typeface="Arial"/>
            </a:endParaRPr>
          </a:p>
          <a:p>
            <a:pPr algn="just">
              <a:lnSpc>
                <a:spcPct val="100000"/>
              </a:lnSpc>
            </a:pPr>
            <a:r>
              <a:rPr lang="pt-BR" b="0" i="0" dirty="0">
                <a:effectLst/>
                <a:latin typeface="Arial" panose="020B0604020202020204" pitchFamily="34" charset="0"/>
              </a:rPr>
              <a:t>A pontuação do jogo é cumulativa e de duas ordens: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b="0" i="0" dirty="0">
                <a:effectLst/>
                <a:latin typeface="Arial" panose="020B0604020202020204" pitchFamily="34" charset="0"/>
              </a:rPr>
              <a:t>A cada </a:t>
            </a:r>
            <a:r>
              <a:rPr lang="pt-BR" b="1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desafio</a:t>
            </a:r>
            <a:r>
              <a:rPr lang="pt-BR" b="0" i="0" dirty="0">
                <a:effectLst/>
                <a:latin typeface="Arial" panose="020B0604020202020204" pitchFamily="34" charset="0"/>
              </a:rPr>
              <a:t> correto (alvo coletado ou obstáculo desviado) ganha </a:t>
            </a:r>
            <a:r>
              <a:rPr lang="pt-BR" dirty="0">
                <a:latin typeface="Arial" panose="020B0604020202020204" pitchFamily="34" charset="0"/>
              </a:rPr>
              <a:t>10 </a:t>
            </a:r>
            <a:r>
              <a:rPr lang="pt-BR" b="0" i="0" dirty="0">
                <a:effectLst/>
                <a:latin typeface="Arial" panose="020B0604020202020204" pitchFamily="34" charset="0"/>
              </a:rPr>
              <a:t>pontos (valoriza o desempenho </a:t>
            </a:r>
            <a:r>
              <a:rPr lang="pt-BR" b="1" i="0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cognitivo</a:t>
            </a:r>
            <a:r>
              <a:rPr lang="pt-BR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marL="285750" indent="-28575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dirty="0">
                <a:latin typeface="Arial" panose="020B0604020202020204" pitchFamily="34" charset="0"/>
              </a:rPr>
              <a:t>A cada mudança de </a:t>
            </a:r>
            <a:r>
              <a:rPr lang="pt-BR" b="1" dirty="0">
                <a:solidFill>
                  <a:srgbClr val="0070C0"/>
                </a:solidFill>
                <a:latin typeface="Arial" panose="020B0604020202020204" pitchFamily="34" charset="0"/>
              </a:rPr>
              <a:t>pista</a:t>
            </a:r>
            <a:r>
              <a:rPr lang="pt-BR" dirty="0">
                <a:latin typeface="Arial" panose="020B0604020202020204" pitchFamily="34" charset="0"/>
              </a:rPr>
              <a:t> o jogador ganha </a:t>
            </a:r>
            <a:r>
              <a:rPr lang="pt-BR" b="0" i="0" dirty="0">
                <a:effectLst/>
                <a:latin typeface="Arial" panose="020B0604020202020204" pitchFamily="34" charset="0"/>
              </a:rPr>
              <a:t>5 pontos (valoriza o desempenho </a:t>
            </a:r>
            <a:r>
              <a:rPr lang="pt-BR" b="1" i="0" dirty="0"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motor</a:t>
            </a:r>
            <a:r>
              <a:rPr lang="pt-BR" b="0" i="0" dirty="0">
                <a:effectLst/>
                <a:latin typeface="Arial" panose="020B0604020202020204" pitchFamily="34" charset="0"/>
              </a:rPr>
              <a:t>)</a:t>
            </a:r>
          </a:p>
          <a:p>
            <a:pPr algn="just">
              <a:lnSpc>
                <a:spcPct val="100000"/>
              </a:lnSpc>
            </a:pPr>
            <a:endParaRPr lang="pt-BR" b="0" i="0" dirty="0">
              <a:effectLst/>
              <a:latin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r>
              <a:rPr lang="pt-BR" b="0" i="0" dirty="0">
                <a:effectLst/>
                <a:latin typeface="Arial" panose="020B0604020202020204" pitchFamily="34" charset="0"/>
              </a:rPr>
              <a:t>Em nenhuma situação o jogador perde pontos</a:t>
            </a:r>
            <a:endParaRPr lang="pt-BR" sz="1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12988</TotalTime>
  <Words>961</Words>
  <Application>Microsoft Office PowerPoint</Application>
  <PresentationFormat>Personalizar</PresentationFormat>
  <Paragraphs>178</Paragraphs>
  <Slides>13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Calibri</vt:lpstr>
      <vt:lpstr>Symbol</vt:lpstr>
      <vt:lpstr>Times New Roman</vt:lpstr>
      <vt:lpstr>Verdana</vt:lpstr>
      <vt:lpstr>Wingdings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Gabriela Colebrusco Peres</dc:creator>
  <dc:description/>
  <cp:lastModifiedBy>GABRIEL BRUNELLI PEREIRA</cp:lastModifiedBy>
  <cp:revision>1003</cp:revision>
  <dcterms:created xsi:type="dcterms:W3CDTF">2016-08-30T17:34:40Z</dcterms:created>
  <dcterms:modified xsi:type="dcterms:W3CDTF">2022-04-27T10:15:58Z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Apresentação na tela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39</vt:i4>
  </property>
</Properties>
</file>

<file path=docProps/thumbnail.jpeg>
</file>